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font" Target="fonts/Roboto-regular.fntdata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Sentiment Analysis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Fysekis Thomas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433975" y="2501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the Dataset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161300" y="1523975"/>
            <a:ext cx="7175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Amazon Fine Food Reviews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AutoNum type="arabicPeriod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Not API Based for optimal result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AutoNum type="arabicPeriod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More than 500.000 rows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AutoNum type="arabicPeriod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We used 20% of the dataset for our analysis.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AutoNum type="alphaLcPeriod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Balances computational efficiency with robust analysis.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AutoNum type="alphaLcPeriod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Faster training and evaluation.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161300" y="3122250"/>
            <a:ext cx="75744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Importance of Columns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Summary vs Text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We chose Text Over Summary because: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■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It provides a more detailed and comprehensive context.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■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It better represents user sentiment and intent.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■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It is less prone to ambiguity compared to shorter summaries.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2283750" y="790900"/>
            <a:ext cx="4781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Methods and Preprocessing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717575" y="1680975"/>
            <a:ext cx="3618600" cy="19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u="sng"/>
              <a:t>Preprocessing Steps</a:t>
            </a:r>
            <a:endParaRPr sz="1600" u="sng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CACACA"/>
              </a:buClr>
              <a:buSzPts val="1300"/>
              <a:buAutoNum type="arabicPeriod"/>
            </a:pPr>
            <a:r>
              <a:rPr lang="en-GB">
                <a:solidFill>
                  <a:srgbClr val="CACACA"/>
                </a:solidFill>
              </a:rPr>
              <a:t>Removed noise (e.g., special characters).</a:t>
            </a:r>
            <a:endParaRPr>
              <a:solidFill>
                <a:srgbClr val="CACACA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AutoNum type="arabicPeriod"/>
            </a:pPr>
            <a:r>
              <a:rPr lang="en-GB">
                <a:solidFill>
                  <a:srgbClr val="CACACA"/>
                </a:solidFill>
              </a:rPr>
              <a:t>Standardized text (e.g., expanded contractions like "can't" → "cannot").</a:t>
            </a:r>
            <a:endParaRPr>
              <a:solidFill>
                <a:srgbClr val="CACACA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AutoNum type="arabicPeriod"/>
            </a:pPr>
            <a:r>
              <a:rPr lang="en-GB">
                <a:solidFill>
                  <a:srgbClr val="CACACA"/>
                </a:solidFill>
              </a:rPr>
              <a:t>Categorized Sentiments:</a:t>
            </a:r>
            <a:endParaRPr>
              <a:solidFill>
                <a:srgbClr val="CACACA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AutoNum type="alphaLcPeriod"/>
            </a:pPr>
            <a:r>
              <a:rPr lang="en-GB" sz="1300">
                <a:solidFill>
                  <a:srgbClr val="CACACA"/>
                </a:solidFill>
              </a:rPr>
              <a:t>Positive: 4–5</a:t>
            </a:r>
            <a:endParaRPr sz="1300">
              <a:solidFill>
                <a:srgbClr val="CACACA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AutoNum type="alphaLcPeriod"/>
            </a:pPr>
            <a:r>
              <a:rPr lang="en-GB" sz="1300">
                <a:solidFill>
                  <a:srgbClr val="CACACA"/>
                </a:solidFill>
              </a:rPr>
              <a:t>Neutral: 3</a:t>
            </a:r>
            <a:endParaRPr sz="1300">
              <a:solidFill>
                <a:srgbClr val="CACACA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AutoNum type="alphaLcPeriod"/>
            </a:pPr>
            <a:r>
              <a:rPr lang="en-GB" sz="1300">
                <a:solidFill>
                  <a:srgbClr val="CACACA"/>
                </a:solidFill>
              </a:rPr>
              <a:t>Negative: 1-2</a:t>
            </a:r>
            <a:endParaRPr sz="1300">
              <a:solidFill>
                <a:srgbClr val="CACACA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4401800" y="1680975"/>
            <a:ext cx="4270800" cy="24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Model Used</a:t>
            </a:r>
            <a:endParaRPr sz="16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Lato"/>
              <a:buAutoNum type="arabicPeriod"/>
            </a:pPr>
            <a:r>
              <a:rPr lang="en-GB" sz="13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Logistic Regression with TF-IDF vectorization.</a:t>
            </a:r>
            <a:endParaRPr sz="13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Lato"/>
              <a:buAutoNum type="arabicPeriod"/>
            </a:pPr>
            <a:r>
              <a:rPr lang="en-GB" sz="13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Support Vector Machine (SVM) for robust text classification. </a:t>
            </a:r>
            <a:endParaRPr sz="13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Lato"/>
              <a:buAutoNum type="arabicPeriod"/>
            </a:pPr>
            <a:r>
              <a:rPr lang="en-GB" sz="13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LSTM for sequential pattern learning. </a:t>
            </a:r>
            <a:endParaRPr sz="13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Lato"/>
              <a:buAutoNum type="arabicPeriod"/>
            </a:pPr>
            <a:r>
              <a:rPr lang="en-GB" sz="13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CNN (Convolutional Neural Network): Leveraged for feature extraction and text classification.</a:t>
            </a:r>
            <a:endParaRPr sz="13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Lato"/>
              <a:buAutoNum type="arabicPeriod"/>
            </a:pPr>
            <a:r>
              <a:rPr lang="en-GB" sz="13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DistilBERT for state-of-the-art sentiment classification.</a:t>
            </a:r>
            <a:endParaRPr sz="13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Training 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0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Logistic Regression and SVM</a:t>
            </a:r>
            <a:endParaRPr/>
          </a:p>
        </p:txBody>
      </p:sp>
      <p:sp>
        <p:nvSpPr>
          <p:cNvPr id="250" name="Google Shape;250;p20"/>
          <p:cNvSpPr txBox="1"/>
          <p:nvPr/>
        </p:nvSpPr>
        <p:spPr>
          <a:xfrm>
            <a:off x="812750" y="2350575"/>
            <a:ext cx="23589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-"/>
            </a:pPr>
            <a:r>
              <a:rPr lang="en-GB" sz="1000">
                <a:solidFill>
                  <a:schemeClr val="lt1"/>
                </a:solidFill>
              </a:rPr>
              <a:t>Used TF-IDF vectorization to transform text into numerical features. 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-"/>
            </a:pPr>
            <a:r>
              <a:rPr lang="en-GB" sz="1000">
                <a:solidFill>
                  <a:schemeClr val="lt1"/>
                </a:solidFill>
              </a:rPr>
              <a:t>Split dataset into 70% - 30% 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20"/>
          <p:cNvSpPr txBox="1"/>
          <p:nvPr/>
        </p:nvSpPr>
        <p:spPr>
          <a:xfrm>
            <a:off x="812750" y="3320125"/>
            <a:ext cx="2358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LSTM (Long Short-Term Memory):</a:t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812750" y="3763375"/>
            <a:ext cx="23865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Implemented word embeddings to represent text numerically.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5958847" y="1907325"/>
            <a:ext cx="24438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CNN (Convolutional Neural Network):</a:t>
            </a:r>
            <a:endParaRPr/>
          </a:p>
        </p:txBody>
      </p:sp>
      <p:sp>
        <p:nvSpPr>
          <p:cNvPr id="254" name="Google Shape;254;p20"/>
          <p:cNvSpPr txBox="1"/>
          <p:nvPr/>
        </p:nvSpPr>
        <p:spPr>
          <a:xfrm>
            <a:off x="5958772" y="2350575"/>
            <a:ext cx="25812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Applied filters and pooling layers for efficient feature extraction.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5958772" y="3320125"/>
            <a:ext cx="24438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DistilBERT</a:t>
            </a:r>
            <a:endParaRPr/>
          </a:p>
        </p:txBody>
      </p:sp>
      <p:sp>
        <p:nvSpPr>
          <p:cNvPr id="256" name="Google Shape;256;p20"/>
          <p:cNvSpPr txBox="1"/>
          <p:nvPr/>
        </p:nvSpPr>
        <p:spPr>
          <a:xfrm>
            <a:off x="5958872" y="3763375"/>
            <a:ext cx="25812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Fine-tuned a pre-trained transformer model.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-"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 Epochs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7" name="Google Shape;257;p20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20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20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20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" name="Google Shape;261;p20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0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0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0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20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66" name="Google Shape;266;p2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20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9" name="Google Shape;269;p20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70" name="Google Shape;270;p2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" name="Google Shape;272;p20"/>
          <p:cNvSpPr txBox="1"/>
          <p:nvPr/>
        </p:nvSpPr>
        <p:spPr>
          <a:xfrm>
            <a:off x="3753728" y="3970950"/>
            <a:ext cx="15594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Accuracy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3" name="Google Shape;273;p20"/>
          <p:cNvGrpSpPr/>
          <p:nvPr/>
        </p:nvGrpSpPr>
        <p:grpSpPr>
          <a:xfrm>
            <a:off x="5313118" y="2688455"/>
            <a:ext cx="737804" cy="737804"/>
            <a:chOff x="5428888" y="2158023"/>
            <a:chExt cx="828900" cy="828900"/>
          </a:xfrm>
        </p:grpSpPr>
        <p:sp>
          <p:nvSpPr>
            <p:cNvPr id="274" name="Google Shape;274;p20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6" name="Google Shape;276;p20"/>
          <p:cNvSpPr txBox="1"/>
          <p:nvPr/>
        </p:nvSpPr>
        <p:spPr>
          <a:xfrm>
            <a:off x="5404075" y="2882850"/>
            <a:ext cx="554700" cy="3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ROC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7" name="Google Shape;277;p20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78" name="Google Shape;278;p2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0" name="Google Shape;280;p20"/>
          <p:cNvSpPr txBox="1"/>
          <p:nvPr/>
        </p:nvSpPr>
        <p:spPr>
          <a:xfrm>
            <a:off x="4115450" y="1765100"/>
            <a:ext cx="8475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Matrix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0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1"/>
          <p:cNvSpPr txBox="1"/>
          <p:nvPr>
            <p:ph type="title"/>
          </p:nvPr>
        </p:nvSpPr>
        <p:spPr>
          <a:xfrm>
            <a:off x="1032550" y="501800"/>
            <a:ext cx="40659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Performance Chart:</a:t>
            </a:r>
            <a:endParaRPr/>
          </a:p>
        </p:txBody>
      </p:sp>
      <p:pic>
        <p:nvPicPr>
          <p:cNvPr id="287" name="Google Shape;2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2051" y="1297202"/>
            <a:ext cx="4971050" cy="318574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1"/>
          <p:cNvSpPr txBox="1"/>
          <p:nvPr/>
        </p:nvSpPr>
        <p:spPr>
          <a:xfrm>
            <a:off x="107175" y="1462350"/>
            <a:ext cx="3560700" cy="28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Key Observations</a:t>
            </a:r>
            <a:endParaRPr sz="1200" u="sng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ontserrat"/>
              <a:buAutoNum type="arabicPeriod"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Best Performance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000"/>
              <a:buFont typeface="Montserrat"/>
              <a:buAutoNum type="alphaLcPeriod"/>
            </a:pPr>
            <a:r>
              <a:rPr lang="en-GB" sz="10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DistilBERT achieved the highest accuracy (87%) and F1-score but required significant computational resources.</a:t>
            </a:r>
            <a:endParaRPr sz="10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ontserrat"/>
              <a:buAutoNum type="arabicPeriod"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Deep Learning Models: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000"/>
              <a:buFont typeface="Montserrat"/>
              <a:buAutoNum type="alphaLcPeriod"/>
            </a:pPr>
            <a:r>
              <a:rPr lang="en-GB" sz="10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LSTM captured sequential patterns effectively, achieving 86% accuracy.</a:t>
            </a:r>
            <a:endParaRPr sz="10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000"/>
              <a:buFont typeface="Montserrat"/>
              <a:buAutoNum type="alphaLcPeriod"/>
            </a:pPr>
            <a:r>
              <a:rPr lang="en-GB" sz="10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CNN performed well at 84%, focusing on feature extraction.</a:t>
            </a:r>
            <a:endParaRPr sz="10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ontserrat"/>
              <a:buAutoNum type="arabicPeriod"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Baseline Models: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000"/>
              <a:buFont typeface="Montserrat"/>
              <a:buAutoNum type="alphaLcPeriod"/>
            </a:pPr>
            <a:r>
              <a:rPr lang="en-GB" sz="10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SVM (83%) and Logistic Regression (78%) offered quick, interpretable results, suitable for resource-constrained setups.</a:t>
            </a:r>
            <a:endParaRPr sz="10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